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1"/>
  </p:notesMasterIdLst>
  <p:handoutMasterIdLst>
    <p:handoutMasterId r:id="rId32"/>
  </p:handoutMasterIdLst>
  <p:sldIdLst>
    <p:sldId id="799" r:id="rId8"/>
    <p:sldId id="827" r:id="rId9"/>
    <p:sldId id="646" r:id="rId10"/>
    <p:sldId id="836" r:id="rId11"/>
    <p:sldId id="842" r:id="rId12"/>
    <p:sldId id="831" r:id="rId13"/>
    <p:sldId id="791" r:id="rId14"/>
    <p:sldId id="806" r:id="rId15"/>
    <p:sldId id="735" r:id="rId16"/>
    <p:sldId id="809" r:id="rId17"/>
    <p:sldId id="837" r:id="rId18"/>
    <p:sldId id="810" r:id="rId19"/>
    <p:sldId id="838" r:id="rId20"/>
    <p:sldId id="839" r:id="rId21"/>
    <p:sldId id="832" r:id="rId22"/>
    <p:sldId id="813" r:id="rId23"/>
    <p:sldId id="825" r:id="rId24"/>
    <p:sldId id="833" r:id="rId25"/>
    <p:sldId id="814" r:id="rId26"/>
    <p:sldId id="840" r:id="rId27"/>
    <p:sldId id="815" r:id="rId28"/>
    <p:sldId id="816" r:id="rId29"/>
    <p:sldId id="841" r:id="rId30"/>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0" autoAdjust="0"/>
    <p:restoredTop sz="94605" autoAdjust="0"/>
  </p:normalViewPr>
  <p:slideViewPr>
    <p:cSldViewPr snapToGrid="0" showGuides="1">
      <p:cViewPr varScale="1">
        <p:scale>
          <a:sx n="110" d="100"/>
          <a:sy n="110" d="100"/>
        </p:scale>
        <p:origin x="1446"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23-Jan-19</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23-Jan-19</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4361"/>
            <a:ext cx="9180512" cy="6862361"/>
          </a:xfrm>
          <a:prstGeom prst="rect">
            <a:avLst/>
          </a:prstGeom>
        </p:spPr>
      </p:pic>
      <p:sp>
        <p:nvSpPr>
          <p:cNvPr id="52" name="Title 1"/>
          <p:cNvSpPr>
            <a:spLocks noGrp="1"/>
          </p:cNvSpPr>
          <p:nvPr>
            <p:ph type="ctrTitle" hasCustomPrompt="1"/>
          </p:nvPr>
        </p:nvSpPr>
        <p:spPr>
          <a:xfrm>
            <a:off x="535709" y="3618964"/>
            <a:ext cx="6326909" cy="959433"/>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4677139"/>
            <a:ext cx="6326909" cy="63784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717" y="5637246"/>
            <a:ext cx="1187624" cy="659215"/>
          </a:xfrm>
          <a:prstGeom prst="rect">
            <a:avLst/>
          </a:prstGeom>
        </p:spPr>
      </p:pic>
    </p:spTree>
    <p:extLst>
      <p:ext uri="{BB962C8B-B14F-4D97-AF65-F5344CB8AC3E}">
        <p14:creationId xmlns:p14="http://schemas.microsoft.com/office/powerpoint/2010/main" val="26968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4"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30Fulfillment/080Configuring_Fulfillment/020Library#Configuring_Reshelve_Without_Transit_Rule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D1FC8-0403-4322-8746-2486C3676920}"/>
              </a:ext>
            </a:extLst>
          </p:cNvPr>
          <p:cNvSpPr>
            <a:spLocks noGrp="1"/>
          </p:cNvSpPr>
          <p:nvPr>
            <p:ph type="ctrTitle"/>
          </p:nvPr>
        </p:nvSpPr>
        <p:spPr/>
        <p:txBody>
          <a:bodyPr/>
          <a:lstStyle/>
          <a:p>
            <a:r>
              <a:rPr lang="en-US" dirty="0"/>
              <a:t>Transit for Reshelving Rules and "no transit"</a:t>
            </a:r>
          </a:p>
        </p:txBody>
      </p:sp>
      <p:sp>
        <p:nvSpPr>
          <p:cNvPr id="5" name="Subtitle 4">
            <a:extLst>
              <a:ext uri="{FF2B5EF4-FFF2-40B4-BE49-F238E27FC236}">
                <a16:creationId xmlns:a16="http://schemas.microsoft.com/office/drawing/2014/main" id="{59375297-E68A-4CB9-A796-9469E0C22AA4}"/>
              </a:ext>
            </a:extLst>
          </p:cNvPr>
          <p:cNvSpPr>
            <a:spLocks noGrp="1"/>
          </p:cNvSpPr>
          <p:nvPr>
            <p:ph type="subTitle" idx="1"/>
          </p:nvPr>
        </p:nvSpPr>
        <p:spPr/>
        <p:txBody>
          <a:bodyPr/>
          <a:lstStyle/>
          <a:p>
            <a:pPr>
              <a:defRPr/>
            </a:pPr>
            <a:r>
              <a:rPr lang="en-US" dirty="0"/>
              <a:t>Yoel Kortick.  Senior Librarian</a:t>
            </a:r>
          </a:p>
        </p:txBody>
      </p:sp>
    </p:spTree>
    <p:extLst>
      <p:ext uri="{BB962C8B-B14F-4D97-AF65-F5344CB8AC3E}">
        <p14:creationId xmlns:p14="http://schemas.microsoft.com/office/powerpoint/2010/main" val="21821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665380"/>
          </a:xfrm>
        </p:spPr>
        <p:txBody>
          <a:bodyPr>
            <a:normAutofit/>
          </a:bodyPr>
          <a:lstStyle/>
          <a:p>
            <a:r>
              <a:rPr lang="en-US" sz="2400" dirty="0"/>
              <a:t>The item must be transferred to the Education Library</a:t>
            </a:r>
            <a:endParaRPr lang="en-US" sz="1600" dirty="0"/>
          </a:p>
          <a:p>
            <a:pPr marL="1428750" lvl="2" indent="-514350">
              <a:buFont typeface="+mj-lt"/>
              <a:buAutoNum type="arabicPeriod"/>
            </a:pPr>
            <a:endParaRPr lang="en-US" sz="1600" dirty="0"/>
          </a:p>
          <a:p>
            <a:pPr marL="1428750" lvl="2" indent="-514350">
              <a:buFont typeface="+mj-lt"/>
              <a:buAutoNum type="arabicPeriod"/>
            </a:pPr>
            <a:endParaRPr lang="en-US" sz="1600" dirty="0"/>
          </a:p>
          <a:p>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3" name="Picture 2">
            <a:extLst>
              <a:ext uri="{FF2B5EF4-FFF2-40B4-BE49-F238E27FC236}">
                <a16:creationId xmlns:a16="http://schemas.microsoft.com/office/drawing/2014/main" id="{FAE6E1F8-E987-4BF3-B176-546202F52B17}"/>
              </a:ext>
            </a:extLst>
          </p:cNvPr>
          <p:cNvPicPr>
            <a:picLocks noChangeAspect="1"/>
          </p:cNvPicPr>
          <p:nvPr/>
        </p:nvPicPr>
        <p:blipFill>
          <a:blip r:embed="rId2"/>
          <a:stretch>
            <a:fillRect/>
          </a:stretch>
        </p:blipFill>
        <p:spPr>
          <a:xfrm>
            <a:off x="66260" y="1694072"/>
            <a:ext cx="9000000" cy="3415215"/>
          </a:xfrm>
          <a:prstGeom prst="rect">
            <a:avLst/>
          </a:prstGeom>
          <a:ln>
            <a:solidFill>
              <a:schemeClr val="accent1"/>
            </a:solidFill>
          </a:ln>
        </p:spPr>
      </p:pic>
      <p:sp>
        <p:nvSpPr>
          <p:cNvPr id="4" name="Rectangle 3">
            <a:extLst>
              <a:ext uri="{FF2B5EF4-FFF2-40B4-BE49-F238E27FC236}">
                <a16:creationId xmlns:a16="http://schemas.microsoft.com/office/drawing/2014/main" id="{BC2A4CD1-8498-4DC5-B0D3-A28D234BA5BC}"/>
              </a:ext>
            </a:extLst>
          </p:cNvPr>
          <p:cNvSpPr/>
          <p:nvPr/>
        </p:nvSpPr>
        <p:spPr>
          <a:xfrm>
            <a:off x="5883965" y="3763617"/>
            <a:ext cx="993913" cy="1192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921E9FDE-CCB0-403F-8941-100B0CF932B7}"/>
              </a:ext>
            </a:extLst>
          </p:cNvPr>
          <p:cNvSpPr/>
          <p:nvPr/>
        </p:nvSpPr>
        <p:spPr>
          <a:xfrm>
            <a:off x="1245704" y="2451652"/>
            <a:ext cx="2793754" cy="371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77939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703E-1154-4AB0-BD5E-57D98F80EA37}"/>
              </a:ext>
            </a:extLst>
          </p:cNvPr>
          <p:cNvPicPr>
            <a:picLocks noChangeAspect="1"/>
          </p:cNvPicPr>
          <p:nvPr/>
        </p:nvPicPr>
        <p:blipFill>
          <a:blip r:embed="rId2"/>
          <a:stretch>
            <a:fillRect/>
          </a:stretch>
        </p:blipFill>
        <p:spPr>
          <a:xfrm>
            <a:off x="266700" y="2219325"/>
            <a:ext cx="8610600" cy="2419350"/>
          </a:xfrm>
          <a:prstGeom prst="rect">
            <a:avLst/>
          </a:prstGeom>
          <a:ln>
            <a:solidFill>
              <a:schemeClr val="accent1"/>
            </a:solidFill>
          </a:ln>
        </p:spPr>
      </p:pic>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665380"/>
          </a:xfrm>
        </p:spPr>
        <p:txBody>
          <a:bodyPr>
            <a:normAutofit/>
          </a:bodyPr>
          <a:lstStyle/>
          <a:p>
            <a:r>
              <a:rPr lang="en-US" sz="2400" dirty="0"/>
              <a:t>The item is in process type transit</a:t>
            </a:r>
            <a:endParaRPr lang="en-US" sz="1600" dirty="0"/>
          </a:p>
          <a:p>
            <a:pPr marL="1428750" lvl="2" indent="-514350">
              <a:buFont typeface="+mj-lt"/>
              <a:buAutoNum type="arabicPeriod"/>
            </a:pPr>
            <a:endParaRPr lang="en-US" sz="1600" dirty="0"/>
          </a:p>
          <a:p>
            <a:pPr marL="1428750" lvl="2" indent="-514350">
              <a:buFont typeface="+mj-lt"/>
              <a:buAutoNum type="arabicPeriod"/>
            </a:pPr>
            <a:endParaRPr lang="en-US" sz="1600" dirty="0"/>
          </a:p>
          <a:p>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cxnSp>
        <p:nvCxnSpPr>
          <p:cNvPr id="11" name="Straight Arrow Connector 10">
            <a:extLst>
              <a:ext uri="{FF2B5EF4-FFF2-40B4-BE49-F238E27FC236}">
                <a16:creationId xmlns:a16="http://schemas.microsoft.com/office/drawing/2014/main" id="{AACA49D9-4413-4802-99E7-23ADF7E21062}"/>
              </a:ext>
            </a:extLst>
          </p:cNvPr>
          <p:cNvCxnSpPr/>
          <p:nvPr/>
        </p:nvCxnSpPr>
        <p:spPr>
          <a:xfrm flipH="1">
            <a:off x="2464904" y="3856382"/>
            <a:ext cx="8216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7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691884"/>
          </a:xfrm>
        </p:spPr>
        <p:txBody>
          <a:bodyPr>
            <a:normAutofit/>
          </a:bodyPr>
          <a:lstStyle/>
          <a:p>
            <a:r>
              <a:rPr lang="en-US" sz="2400" dirty="0"/>
              <a:t>Later the item is scanned in at the Education Library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3" name="Picture 2">
            <a:extLst>
              <a:ext uri="{FF2B5EF4-FFF2-40B4-BE49-F238E27FC236}">
                <a16:creationId xmlns:a16="http://schemas.microsoft.com/office/drawing/2014/main" id="{526E38D6-02F0-4292-BA0D-434BD60C59E2}"/>
              </a:ext>
            </a:extLst>
          </p:cNvPr>
          <p:cNvPicPr>
            <a:picLocks noChangeAspect="1"/>
          </p:cNvPicPr>
          <p:nvPr/>
        </p:nvPicPr>
        <p:blipFill>
          <a:blip r:embed="rId2"/>
          <a:stretch>
            <a:fillRect/>
          </a:stretch>
        </p:blipFill>
        <p:spPr>
          <a:xfrm>
            <a:off x="79512" y="1759659"/>
            <a:ext cx="9000000" cy="3286105"/>
          </a:xfrm>
          <a:prstGeom prst="rect">
            <a:avLst/>
          </a:prstGeom>
          <a:ln>
            <a:solidFill>
              <a:schemeClr val="accent1"/>
            </a:solidFill>
          </a:ln>
        </p:spPr>
      </p:pic>
      <p:sp>
        <p:nvSpPr>
          <p:cNvPr id="4" name="Rectangle 3">
            <a:extLst>
              <a:ext uri="{FF2B5EF4-FFF2-40B4-BE49-F238E27FC236}">
                <a16:creationId xmlns:a16="http://schemas.microsoft.com/office/drawing/2014/main" id="{443FBA30-D872-4BE3-AE0F-A11A70FC914E}"/>
              </a:ext>
            </a:extLst>
          </p:cNvPr>
          <p:cNvSpPr/>
          <p:nvPr/>
        </p:nvSpPr>
        <p:spPr>
          <a:xfrm>
            <a:off x="5724939" y="1722783"/>
            <a:ext cx="2971191" cy="410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C631778D-51FE-424E-8842-7C41175BD12D}"/>
              </a:ext>
            </a:extLst>
          </p:cNvPr>
          <p:cNvSpPr/>
          <p:nvPr/>
        </p:nvSpPr>
        <p:spPr>
          <a:xfrm>
            <a:off x="543339" y="4572001"/>
            <a:ext cx="2146852" cy="434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02950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57C58-B2E3-4209-8E4F-D5AFFE6980DC}"/>
              </a:ext>
            </a:extLst>
          </p:cNvPr>
          <p:cNvPicPr>
            <a:picLocks noChangeAspect="1"/>
          </p:cNvPicPr>
          <p:nvPr/>
        </p:nvPicPr>
        <p:blipFill>
          <a:blip r:embed="rId2"/>
          <a:stretch>
            <a:fillRect/>
          </a:stretch>
        </p:blipFill>
        <p:spPr>
          <a:xfrm>
            <a:off x="66259" y="2611782"/>
            <a:ext cx="9000000" cy="1530434"/>
          </a:xfrm>
          <a:prstGeom prst="rect">
            <a:avLst/>
          </a:prstGeom>
          <a:ln>
            <a:solidFill>
              <a:schemeClr val="accent1"/>
            </a:solidFill>
          </a:ln>
        </p:spPr>
      </p:pic>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691884"/>
          </a:xfrm>
        </p:spPr>
        <p:txBody>
          <a:bodyPr>
            <a:normAutofit fontScale="92500" lnSpcReduction="20000"/>
          </a:bodyPr>
          <a:lstStyle/>
          <a:p>
            <a:r>
              <a:rPr lang="en-US" sz="2400" dirty="0"/>
              <a:t>At the Education library the item needs to be reshelved to the "Reference" location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7" name="Rectangle 6">
            <a:extLst>
              <a:ext uri="{FF2B5EF4-FFF2-40B4-BE49-F238E27FC236}">
                <a16:creationId xmlns:a16="http://schemas.microsoft.com/office/drawing/2014/main" id="{C631778D-51FE-424E-8842-7C41175BD12D}"/>
              </a:ext>
            </a:extLst>
          </p:cNvPr>
          <p:cNvSpPr/>
          <p:nvPr/>
        </p:nvSpPr>
        <p:spPr>
          <a:xfrm>
            <a:off x="1616764" y="2996000"/>
            <a:ext cx="940906" cy="1146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45061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1B45D-A2AB-4495-8F83-9C630752AD26}"/>
              </a:ext>
            </a:extLst>
          </p:cNvPr>
          <p:cNvPicPr>
            <a:picLocks noChangeAspect="1"/>
          </p:cNvPicPr>
          <p:nvPr/>
        </p:nvPicPr>
        <p:blipFill>
          <a:blip r:embed="rId2"/>
          <a:stretch>
            <a:fillRect/>
          </a:stretch>
        </p:blipFill>
        <p:spPr>
          <a:xfrm>
            <a:off x="295275" y="2381250"/>
            <a:ext cx="8553450" cy="2095500"/>
          </a:xfrm>
          <a:prstGeom prst="rect">
            <a:avLst/>
          </a:prstGeom>
          <a:ln>
            <a:solidFill>
              <a:schemeClr val="accent1"/>
            </a:solidFill>
          </a:ln>
        </p:spPr>
      </p:pic>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691884"/>
          </a:xfrm>
        </p:spPr>
        <p:txBody>
          <a:bodyPr>
            <a:normAutofit/>
          </a:bodyPr>
          <a:lstStyle/>
          <a:p>
            <a:r>
              <a:rPr lang="en-US" sz="2400" dirty="0"/>
              <a:t>The item is no longer in process type "In Transit"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1811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2204634893"/>
              </p:ext>
            </p:extLst>
          </p:nvPr>
        </p:nvGraphicFramePr>
        <p:xfrm>
          <a:off x="339635" y="996405"/>
          <a:ext cx="8577942" cy="4603208"/>
        </p:xfrm>
        <a:graphic>
          <a:graphicData uri="http://schemas.openxmlformats.org/drawingml/2006/table">
            <a:tbl>
              <a:tblPr rtl="1" firstRow="1" bandRow="1">
                <a:tableStyleId>{5C22544A-7EE6-4342-B048-85BDC9FD1C3A}</a:tableStyleId>
              </a:tblPr>
              <a:tblGrid>
                <a:gridCol w="8020594">
                  <a:extLst>
                    <a:ext uri="{9D8B030D-6E8A-4147-A177-3AD203B41FA5}">
                      <a16:colId xmlns:a16="http://schemas.microsoft.com/office/drawing/2014/main" val="1056406039"/>
                    </a:ext>
                  </a:extLst>
                </a:gridCol>
                <a:gridCol w="557348">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Introduction</a:t>
                      </a:r>
                      <a:endParaRPr lang="he-IL" b="0" dirty="0">
                        <a:solidFill>
                          <a:schemeClr val="tx1"/>
                        </a:solidFill>
                      </a:endParaRPr>
                    </a:p>
                  </a:txBody>
                  <a:tcPr>
                    <a:noFill/>
                  </a:tcPr>
                </a:tc>
                <a:tc>
                  <a:txBody>
                    <a:bodyPr/>
                    <a:lstStyle/>
                    <a:p>
                      <a:pPr algn="l" rtl="0"/>
                      <a:r>
                        <a:rPr lang="en-US" b="0" dirty="0">
                          <a:solidFill>
                            <a:schemeClr val="tx1"/>
                          </a:solidFill>
                        </a:rPr>
                        <a:t>I</a:t>
                      </a:r>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algn="l" rtl="0"/>
                      <a:r>
                        <a:rPr lang="en-US" dirty="0">
                          <a:solidFill>
                            <a:schemeClr val="tx1"/>
                          </a:solidFill>
                        </a:rPr>
                        <a:t>Behavior before we configure the new definitions</a:t>
                      </a:r>
                      <a:endParaRPr lang="he-IL" dirty="0">
                        <a:solidFill>
                          <a:schemeClr val="tx1"/>
                        </a:solidFill>
                      </a:endParaRPr>
                    </a:p>
                  </a:txBody>
                  <a:tcPr>
                    <a:noFill/>
                  </a:tcPr>
                </a:tc>
                <a:tc>
                  <a:txBody>
                    <a:bodyPr/>
                    <a:lstStyle/>
                    <a:p>
                      <a:pPr algn="l" rtl="0"/>
                      <a:r>
                        <a:rPr lang="en-US" dirty="0">
                          <a:solidFill>
                            <a:schemeClr val="tx1"/>
                          </a:solidFill>
                        </a:rPr>
                        <a:t>II</a:t>
                      </a:r>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Configuring the new definitions</a:t>
                      </a:r>
                      <a:endParaRPr lang="he-IL" b="1" dirty="0">
                        <a:solidFill>
                          <a:schemeClr val="tx1"/>
                        </a:solidFill>
                      </a:endParaRPr>
                    </a:p>
                  </a:txBody>
                  <a:tcPr>
                    <a:noFill/>
                  </a:tcPr>
                </a:tc>
                <a:tc>
                  <a:txBody>
                    <a:bodyPr/>
                    <a:lstStyle/>
                    <a:p>
                      <a:pPr algn="l" rtl="0"/>
                      <a:r>
                        <a:rPr lang="en-US" dirty="0">
                          <a:solidFill>
                            <a:schemeClr val="tx1"/>
                          </a:solidFill>
                        </a:rPr>
                        <a:t>III</a:t>
                      </a:r>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algn="l" rtl="0"/>
                      <a:r>
                        <a:rPr lang="en-US" dirty="0"/>
                        <a:t>Behavior after we configure the new definitions</a:t>
                      </a:r>
                      <a:endParaRPr lang="he-IL" dirty="0">
                        <a:solidFill>
                          <a:schemeClr val="tx1"/>
                        </a:solidFill>
                      </a:endParaRPr>
                    </a:p>
                  </a:txBody>
                  <a:tcPr>
                    <a:noFill/>
                  </a:tcPr>
                </a:tc>
                <a:tc>
                  <a:txBody>
                    <a:bodyPr/>
                    <a:lstStyle/>
                    <a:p>
                      <a:pPr algn="l" rtl="0"/>
                      <a:r>
                        <a:rPr lang="en-US" dirty="0">
                          <a:solidFill>
                            <a:schemeClr val="tx1"/>
                          </a:solidFill>
                        </a:rPr>
                        <a:t>IV</a:t>
                      </a:r>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r h="575401">
                <a:tc>
                  <a:txBody>
                    <a:bodyPr/>
                    <a:lstStyle/>
                    <a:p>
                      <a:pPr algn="l" rtl="0"/>
                      <a:endParaRPr lang="he-IL">
                        <a:solidFill>
                          <a:schemeClr val="tx1"/>
                        </a:solidFill>
                      </a:endParaRPr>
                    </a:p>
                  </a:txBody>
                  <a:tcPr>
                    <a:noFill/>
                  </a:tcPr>
                </a:tc>
                <a:tc>
                  <a:txBody>
                    <a:bodyPr/>
                    <a:lstStyle/>
                    <a:p>
                      <a:pPr algn="l" rtl="0"/>
                      <a:endParaRPr lang="he-IL">
                        <a:solidFill>
                          <a:schemeClr val="tx1"/>
                        </a:solidFill>
                      </a:endParaRPr>
                    </a:p>
                  </a:txBody>
                  <a:tcPr>
                    <a:noFill/>
                  </a:tcPr>
                </a:tc>
                <a:extLst>
                  <a:ext uri="{0D108BD9-81ED-4DB2-BD59-A6C34878D82A}">
                    <a16:rowId xmlns:a16="http://schemas.microsoft.com/office/drawing/2014/main" val="4103596570"/>
                  </a:ext>
                </a:extLst>
              </a:tr>
              <a:tr h="575401">
                <a:tc>
                  <a:txBody>
                    <a:bodyPr/>
                    <a:lstStyle/>
                    <a:p>
                      <a:pPr algn="l" rtl="0"/>
                      <a:endParaRPr lang="he-IL">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694155121"/>
                  </a:ext>
                </a:extLst>
              </a:tr>
            </a:tbl>
          </a:graphicData>
        </a:graphic>
      </p:graphicFrame>
    </p:spTree>
    <p:extLst>
      <p:ext uri="{BB962C8B-B14F-4D97-AF65-F5344CB8AC3E}">
        <p14:creationId xmlns:p14="http://schemas.microsoft.com/office/powerpoint/2010/main" val="86254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Configuring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55933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We will now configure "reshelve without transit" rules from the "Reshelve Without Transit Rules" page </a:t>
            </a:r>
          </a:p>
          <a:p>
            <a:r>
              <a:rPr lang="en-US" sz="2200" dirty="0"/>
              <a:t>This is accessible at configuration Menu &gt; Fulfillment &gt; Library Management &gt; Reshelve Without Transit Rules.</a:t>
            </a:r>
          </a:p>
          <a:p>
            <a:endParaRPr lang="en-US" sz="2200" dirty="0"/>
          </a:p>
        </p:txBody>
      </p:sp>
      <p:pic>
        <p:nvPicPr>
          <p:cNvPr id="3" name="Picture 2">
            <a:extLst>
              <a:ext uri="{FF2B5EF4-FFF2-40B4-BE49-F238E27FC236}">
                <a16:creationId xmlns:a16="http://schemas.microsoft.com/office/drawing/2014/main" id="{CF674D53-0FF0-4493-A7C7-3BB61A6CA0C7}"/>
              </a:ext>
            </a:extLst>
          </p:cNvPr>
          <p:cNvPicPr>
            <a:picLocks noChangeAspect="1"/>
          </p:cNvPicPr>
          <p:nvPr/>
        </p:nvPicPr>
        <p:blipFill>
          <a:blip r:embed="rId2"/>
          <a:stretch>
            <a:fillRect/>
          </a:stretch>
        </p:blipFill>
        <p:spPr>
          <a:xfrm>
            <a:off x="66260" y="2493278"/>
            <a:ext cx="9000000" cy="3824579"/>
          </a:xfrm>
          <a:prstGeom prst="rect">
            <a:avLst/>
          </a:prstGeom>
          <a:ln>
            <a:solidFill>
              <a:schemeClr val="accent1"/>
            </a:solidFill>
          </a:ln>
        </p:spPr>
      </p:pic>
    </p:spTree>
    <p:extLst>
      <p:ext uri="{BB962C8B-B14F-4D97-AF65-F5344CB8AC3E}">
        <p14:creationId xmlns:p14="http://schemas.microsoft.com/office/powerpoint/2010/main" val="68963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09594" cy="633250"/>
          </a:xfrm>
        </p:spPr>
        <p:txBody>
          <a:bodyPr>
            <a:noAutofit/>
          </a:bodyPr>
          <a:lstStyle/>
          <a:p>
            <a:r>
              <a:rPr lang="en-US" sz="2000" dirty="0"/>
              <a:t>Configuring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03367" y="928355"/>
            <a:ext cx="8693426" cy="10727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After clicking "Add rule" we have defined that any item going from the Main Library to the Education Library will be reshelved without transit.  </a:t>
            </a:r>
          </a:p>
          <a:p>
            <a:endParaRPr lang="en-US" sz="2200" dirty="0"/>
          </a:p>
        </p:txBody>
      </p:sp>
      <p:pic>
        <p:nvPicPr>
          <p:cNvPr id="3" name="Picture 2">
            <a:extLst>
              <a:ext uri="{FF2B5EF4-FFF2-40B4-BE49-F238E27FC236}">
                <a16:creationId xmlns:a16="http://schemas.microsoft.com/office/drawing/2014/main" id="{B5A77B38-7CD9-422A-9F35-9C6B9054AE4C}"/>
              </a:ext>
            </a:extLst>
          </p:cNvPr>
          <p:cNvPicPr>
            <a:picLocks noChangeAspect="1"/>
          </p:cNvPicPr>
          <p:nvPr/>
        </p:nvPicPr>
        <p:blipFill>
          <a:blip r:embed="rId2"/>
          <a:stretch>
            <a:fillRect/>
          </a:stretch>
        </p:blipFill>
        <p:spPr>
          <a:xfrm>
            <a:off x="224293" y="1865161"/>
            <a:ext cx="8572500" cy="3733800"/>
          </a:xfrm>
          <a:prstGeom prst="rect">
            <a:avLst/>
          </a:prstGeom>
          <a:ln>
            <a:solidFill>
              <a:schemeClr val="accent1"/>
            </a:solidFill>
          </a:ln>
        </p:spPr>
      </p:pic>
      <p:sp>
        <p:nvSpPr>
          <p:cNvPr id="4" name="Rectangle 3">
            <a:extLst>
              <a:ext uri="{FF2B5EF4-FFF2-40B4-BE49-F238E27FC236}">
                <a16:creationId xmlns:a16="http://schemas.microsoft.com/office/drawing/2014/main" id="{90FF11AB-B032-4D9A-80F0-7AF1669AB5BF}"/>
              </a:ext>
            </a:extLst>
          </p:cNvPr>
          <p:cNvSpPr/>
          <p:nvPr/>
        </p:nvSpPr>
        <p:spPr>
          <a:xfrm>
            <a:off x="596347" y="2226364"/>
            <a:ext cx="6069496" cy="41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3" name="Rectangle 12">
            <a:extLst>
              <a:ext uri="{FF2B5EF4-FFF2-40B4-BE49-F238E27FC236}">
                <a16:creationId xmlns:a16="http://schemas.microsoft.com/office/drawing/2014/main" id="{81AB866F-F318-4604-9C46-D7B7FA6FA5B4}"/>
              </a:ext>
            </a:extLst>
          </p:cNvPr>
          <p:cNvSpPr/>
          <p:nvPr/>
        </p:nvSpPr>
        <p:spPr>
          <a:xfrm>
            <a:off x="602975" y="3650971"/>
            <a:ext cx="6069496" cy="410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6" name="Rectangle 5">
            <a:extLst>
              <a:ext uri="{FF2B5EF4-FFF2-40B4-BE49-F238E27FC236}">
                <a16:creationId xmlns:a16="http://schemas.microsoft.com/office/drawing/2014/main" id="{A660D426-5003-4726-92DF-0BE452A6952E}"/>
              </a:ext>
            </a:extLst>
          </p:cNvPr>
          <p:cNvSpPr/>
          <p:nvPr/>
        </p:nvSpPr>
        <p:spPr>
          <a:xfrm>
            <a:off x="549967" y="5128590"/>
            <a:ext cx="1941442" cy="470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4" name="TextBox 13">
            <a:extLst>
              <a:ext uri="{FF2B5EF4-FFF2-40B4-BE49-F238E27FC236}">
                <a16:creationId xmlns:a16="http://schemas.microsoft.com/office/drawing/2014/main" id="{BAC4813D-59E0-4087-80D4-8FD5C6A00EF9}"/>
              </a:ext>
            </a:extLst>
          </p:cNvPr>
          <p:cNvSpPr txBox="1"/>
          <p:nvPr/>
        </p:nvSpPr>
        <p:spPr>
          <a:xfrm>
            <a:off x="4161183" y="5128590"/>
            <a:ext cx="4862456" cy="923330"/>
          </a:xfrm>
          <a:prstGeom prst="rect">
            <a:avLst/>
          </a:prstGeom>
          <a:solidFill>
            <a:schemeClr val="bg1"/>
          </a:solidFill>
          <a:ln>
            <a:solidFill>
              <a:schemeClr val="accent1"/>
            </a:solidFill>
          </a:ln>
        </p:spPr>
        <p:txBody>
          <a:bodyPr wrap="square" rtlCol="1">
            <a:spAutoFit/>
          </a:bodyPr>
          <a:lstStyle/>
          <a:p>
            <a:r>
              <a:rPr lang="en-US" dirty="0"/>
              <a:t>Note that we could have been more specific and selected work order departments or circulation desks from the Main Library</a:t>
            </a:r>
            <a:endParaRPr lang="he-IL" dirty="0"/>
          </a:p>
        </p:txBody>
      </p:sp>
      <p:cxnSp>
        <p:nvCxnSpPr>
          <p:cNvPr id="16" name="Straight Connector 15">
            <a:extLst>
              <a:ext uri="{FF2B5EF4-FFF2-40B4-BE49-F238E27FC236}">
                <a16:creationId xmlns:a16="http://schemas.microsoft.com/office/drawing/2014/main" id="{14C4CA3A-CEE2-463B-BE70-BEE5AF214A14}"/>
              </a:ext>
            </a:extLst>
          </p:cNvPr>
          <p:cNvCxnSpPr/>
          <p:nvPr/>
        </p:nvCxnSpPr>
        <p:spPr>
          <a:xfrm flipV="1">
            <a:off x="8693426" y="3260035"/>
            <a:ext cx="0" cy="186855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3E2FA9-B093-4FFC-9C56-B409999E5172}"/>
              </a:ext>
            </a:extLst>
          </p:cNvPr>
          <p:cNvCxnSpPr/>
          <p:nvPr/>
        </p:nvCxnSpPr>
        <p:spPr>
          <a:xfrm flipH="1">
            <a:off x="8044070" y="3260035"/>
            <a:ext cx="6493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2269007307"/>
              </p:ext>
            </p:extLst>
          </p:nvPr>
        </p:nvGraphicFramePr>
        <p:xfrm>
          <a:off x="339635" y="996405"/>
          <a:ext cx="8577942" cy="4603208"/>
        </p:xfrm>
        <a:graphic>
          <a:graphicData uri="http://schemas.openxmlformats.org/drawingml/2006/table">
            <a:tbl>
              <a:tblPr rtl="1" firstRow="1" bandRow="1">
                <a:tableStyleId>{5C22544A-7EE6-4342-B048-85BDC9FD1C3A}</a:tableStyleId>
              </a:tblPr>
              <a:tblGrid>
                <a:gridCol w="8020594">
                  <a:extLst>
                    <a:ext uri="{9D8B030D-6E8A-4147-A177-3AD203B41FA5}">
                      <a16:colId xmlns:a16="http://schemas.microsoft.com/office/drawing/2014/main" val="1056406039"/>
                    </a:ext>
                  </a:extLst>
                </a:gridCol>
                <a:gridCol w="557348">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Introduction</a:t>
                      </a:r>
                      <a:endParaRPr lang="he-IL" b="0" dirty="0">
                        <a:solidFill>
                          <a:schemeClr val="tx1"/>
                        </a:solidFill>
                      </a:endParaRPr>
                    </a:p>
                  </a:txBody>
                  <a:tcPr>
                    <a:noFill/>
                  </a:tcPr>
                </a:tc>
                <a:tc>
                  <a:txBody>
                    <a:bodyPr/>
                    <a:lstStyle/>
                    <a:p>
                      <a:pPr algn="l" rtl="0"/>
                      <a:r>
                        <a:rPr lang="en-US" b="0" dirty="0">
                          <a:solidFill>
                            <a:schemeClr val="tx1"/>
                          </a:solidFill>
                        </a:rPr>
                        <a:t>I</a:t>
                      </a:r>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algn="l" rtl="0"/>
                      <a:r>
                        <a:rPr lang="en-US" dirty="0">
                          <a:solidFill>
                            <a:schemeClr val="tx1"/>
                          </a:solidFill>
                        </a:rPr>
                        <a:t>Behavior before we configure the new definitions</a:t>
                      </a:r>
                      <a:endParaRPr lang="he-IL" dirty="0">
                        <a:solidFill>
                          <a:schemeClr val="tx1"/>
                        </a:solidFill>
                      </a:endParaRPr>
                    </a:p>
                  </a:txBody>
                  <a:tcPr>
                    <a:noFill/>
                  </a:tcPr>
                </a:tc>
                <a:tc>
                  <a:txBody>
                    <a:bodyPr/>
                    <a:lstStyle/>
                    <a:p>
                      <a:pPr algn="l" rtl="0"/>
                      <a:r>
                        <a:rPr lang="en-US" dirty="0">
                          <a:solidFill>
                            <a:schemeClr val="tx1"/>
                          </a:solidFill>
                        </a:rPr>
                        <a:t>II</a:t>
                      </a:r>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Configuring the new definitions</a:t>
                      </a:r>
                      <a:endParaRPr lang="he-IL" dirty="0">
                        <a:solidFill>
                          <a:schemeClr val="tx1"/>
                        </a:solidFill>
                      </a:endParaRPr>
                    </a:p>
                  </a:txBody>
                  <a:tcPr>
                    <a:noFill/>
                  </a:tcPr>
                </a:tc>
                <a:tc>
                  <a:txBody>
                    <a:bodyPr/>
                    <a:lstStyle/>
                    <a:p>
                      <a:pPr algn="l" rtl="0"/>
                      <a:r>
                        <a:rPr lang="en-US" dirty="0">
                          <a:solidFill>
                            <a:schemeClr val="tx1"/>
                          </a:solidFill>
                        </a:rPr>
                        <a:t>III</a:t>
                      </a:r>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algn="l" rtl="0"/>
                      <a:r>
                        <a:rPr lang="en-US" b="1" dirty="0"/>
                        <a:t>Behavior after we configure the new definitions</a:t>
                      </a:r>
                      <a:endParaRPr lang="he-IL" b="1" dirty="0">
                        <a:solidFill>
                          <a:schemeClr val="tx1"/>
                        </a:solidFill>
                      </a:endParaRPr>
                    </a:p>
                  </a:txBody>
                  <a:tcPr>
                    <a:noFill/>
                  </a:tcPr>
                </a:tc>
                <a:tc>
                  <a:txBody>
                    <a:bodyPr/>
                    <a:lstStyle/>
                    <a:p>
                      <a:pPr algn="l" rtl="0"/>
                      <a:r>
                        <a:rPr lang="en-US" dirty="0">
                          <a:solidFill>
                            <a:schemeClr val="tx1"/>
                          </a:solidFill>
                        </a:rPr>
                        <a:t>IV</a:t>
                      </a:r>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r h="575401">
                <a:tc>
                  <a:txBody>
                    <a:bodyPr/>
                    <a:lstStyle/>
                    <a:p>
                      <a:pPr algn="l" rtl="0"/>
                      <a:endParaRPr lang="he-IL">
                        <a:solidFill>
                          <a:schemeClr val="tx1"/>
                        </a:solidFill>
                      </a:endParaRPr>
                    </a:p>
                  </a:txBody>
                  <a:tcPr>
                    <a:noFill/>
                  </a:tcPr>
                </a:tc>
                <a:tc>
                  <a:txBody>
                    <a:bodyPr/>
                    <a:lstStyle/>
                    <a:p>
                      <a:pPr algn="l" rtl="0"/>
                      <a:endParaRPr lang="he-IL">
                        <a:solidFill>
                          <a:schemeClr val="tx1"/>
                        </a:solidFill>
                      </a:endParaRPr>
                    </a:p>
                  </a:txBody>
                  <a:tcPr>
                    <a:noFill/>
                  </a:tcPr>
                </a:tc>
                <a:extLst>
                  <a:ext uri="{0D108BD9-81ED-4DB2-BD59-A6C34878D82A}">
                    <a16:rowId xmlns:a16="http://schemas.microsoft.com/office/drawing/2014/main" val="4103596570"/>
                  </a:ext>
                </a:extLst>
              </a:tr>
              <a:tr h="575401">
                <a:tc>
                  <a:txBody>
                    <a:bodyPr/>
                    <a:lstStyle/>
                    <a:p>
                      <a:pPr algn="l" rtl="0"/>
                      <a:endParaRPr lang="he-IL">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694155121"/>
                  </a:ext>
                </a:extLst>
              </a:tr>
            </a:tbl>
          </a:graphicData>
        </a:graphic>
      </p:graphicFrame>
    </p:spTree>
    <p:extLst>
      <p:ext uri="{BB962C8B-B14F-4D97-AF65-F5344CB8AC3E}">
        <p14:creationId xmlns:p14="http://schemas.microsoft.com/office/powerpoint/2010/main" val="7251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after we configure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208374" y="908224"/>
            <a:ext cx="8693426" cy="5230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Again item barcode AU44969 is on loan to Alicia Chen</a:t>
            </a:r>
            <a:endParaRPr lang="en-US" sz="2000" dirty="0"/>
          </a:p>
        </p:txBody>
      </p:sp>
      <p:pic>
        <p:nvPicPr>
          <p:cNvPr id="3" name="Picture 2">
            <a:extLst>
              <a:ext uri="{FF2B5EF4-FFF2-40B4-BE49-F238E27FC236}">
                <a16:creationId xmlns:a16="http://schemas.microsoft.com/office/drawing/2014/main" id="{D5A22ED2-4D6D-45B7-B550-DDF6DBA79E89}"/>
              </a:ext>
            </a:extLst>
          </p:cNvPr>
          <p:cNvPicPr>
            <a:picLocks noChangeAspect="1"/>
          </p:cNvPicPr>
          <p:nvPr/>
        </p:nvPicPr>
        <p:blipFill>
          <a:blip r:embed="rId2"/>
          <a:stretch>
            <a:fillRect/>
          </a:stretch>
        </p:blipFill>
        <p:spPr>
          <a:xfrm>
            <a:off x="79512" y="1600200"/>
            <a:ext cx="9000000" cy="4200000"/>
          </a:xfrm>
          <a:prstGeom prst="rect">
            <a:avLst/>
          </a:prstGeom>
          <a:ln>
            <a:solidFill>
              <a:schemeClr val="accent1"/>
            </a:solidFill>
          </a:ln>
        </p:spPr>
      </p:pic>
      <p:sp>
        <p:nvSpPr>
          <p:cNvPr id="4" name="Rectangle 3">
            <a:extLst>
              <a:ext uri="{FF2B5EF4-FFF2-40B4-BE49-F238E27FC236}">
                <a16:creationId xmlns:a16="http://schemas.microsoft.com/office/drawing/2014/main" id="{4254976B-AEA5-4CB2-BFD1-729B0D688300}"/>
              </a:ext>
            </a:extLst>
          </p:cNvPr>
          <p:cNvSpPr/>
          <p:nvPr/>
        </p:nvSpPr>
        <p:spPr>
          <a:xfrm>
            <a:off x="4240696" y="5367130"/>
            <a:ext cx="702365"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60352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3920222255"/>
              </p:ext>
            </p:extLst>
          </p:nvPr>
        </p:nvGraphicFramePr>
        <p:xfrm>
          <a:off x="339635" y="996405"/>
          <a:ext cx="8577942" cy="4603208"/>
        </p:xfrm>
        <a:graphic>
          <a:graphicData uri="http://schemas.openxmlformats.org/drawingml/2006/table">
            <a:tbl>
              <a:tblPr rtl="1" firstRow="1" bandRow="1">
                <a:tableStyleId>{5C22544A-7EE6-4342-B048-85BDC9FD1C3A}</a:tableStyleId>
              </a:tblPr>
              <a:tblGrid>
                <a:gridCol w="8020594">
                  <a:extLst>
                    <a:ext uri="{9D8B030D-6E8A-4147-A177-3AD203B41FA5}">
                      <a16:colId xmlns:a16="http://schemas.microsoft.com/office/drawing/2014/main" val="1056406039"/>
                    </a:ext>
                  </a:extLst>
                </a:gridCol>
                <a:gridCol w="557348">
                  <a:extLst>
                    <a:ext uri="{9D8B030D-6E8A-4147-A177-3AD203B41FA5}">
                      <a16:colId xmlns:a16="http://schemas.microsoft.com/office/drawing/2014/main" val="1176233163"/>
                    </a:ext>
                  </a:extLst>
                </a:gridCol>
              </a:tblGrid>
              <a:tr h="575401">
                <a:tc>
                  <a:txBody>
                    <a:bodyPr/>
                    <a:lstStyle/>
                    <a:p>
                      <a:pPr algn="l" rtl="0"/>
                      <a:r>
                        <a:rPr lang="en-US" dirty="0">
                          <a:solidFill>
                            <a:schemeClr val="tx1"/>
                          </a:solidFill>
                        </a:rPr>
                        <a:t>Introduction</a:t>
                      </a:r>
                      <a:endParaRPr lang="he-IL" dirty="0">
                        <a:solidFill>
                          <a:schemeClr val="tx1"/>
                        </a:solidFill>
                      </a:endParaRPr>
                    </a:p>
                  </a:txBody>
                  <a:tcPr>
                    <a:noFill/>
                  </a:tcPr>
                </a:tc>
                <a:tc>
                  <a:txBody>
                    <a:bodyPr/>
                    <a:lstStyle/>
                    <a:p>
                      <a:pPr algn="l" rtl="0"/>
                      <a:r>
                        <a:rPr lang="en-US" b="0" dirty="0">
                          <a:solidFill>
                            <a:schemeClr val="tx1"/>
                          </a:solidFill>
                        </a:rPr>
                        <a:t>I</a:t>
                      </a:r>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algn="l" rtl="0"/>
                      <a:r>
                        <a:rPr lang="en-US" dirty="0">
                          <a:solidFill>
                            <a:schemeClr val="tx1"/>
                          </a:solidFill>
                        </a:rPr>
                        <a:t>Behavior before we configure the new definitions</a:t>
                      </a:r>
                      <a:endParaRPr lang="he-IL" dirty="0">
                        <a:solidFill>
                          <a:schemeClr val="tx1"/>
                        </a:solidFill>
                      </a:endParaRPr>
                    </a:p>
                  </a:txBody>
                  <a:tcPr>
                    <a:noFill/>
                  </a:tcPr>
                </a:tc>
                <a:tc>
                  <a:txBody>
                    <a:bodyPr/>
                    <a:lstStyle/>
                    <a:p>
                      <a:pPr algn="l" rtl="0"/>
                      <a:r>
                        <a:rPr lang="en-US" dirty="0">
                          <a:solidFill>
                            <a:schemeClr val="tx1"/>
                          </a:solidFill>
                        </a:rPr>
                        <a:t>II</a:t>
                      </a:r>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Configuring the new definitions</a:t>
                      </a:r>
                      <a:endParaRPr lang="he-IL" dirty="0">
                        <a:solidFill>
                          <a:schemeClr val="tx1"/>
                        </a:solidFill>
                      </a:endParaRPr>
                    </a:p>
                  </a:txBody>
                  <a:tcPr>
                    <a:noFill/>
                  </a:tcPr>
                </a:tc>
                <a:tc>
                  <a:txBody>
                    <a:bodyPr/>
                    <a:lstStyle/>
                    <a:p>
                      <a:pPr algn="l" rtl="0"/>
                      <a:r>
                        <a:rPr lang="en-US" dirty="0">
                          <a:solidFill>
                            <a:schemeClr val="tx1"/>
                          </a:solidFill>
                        </a:rPr>
                        <a:t>III</a:t>
                      </a:r>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algn="l" rtl="0"/>
                      <a:r>
                        <a:rPr lang="en-US" dirty="0"/>
                        <a:t>Behavior after we configure the new definitions</a:t>
                      </a:r>
                      <a:endParaRPr lang="he-IL" dirty="0">
                        <a:solidFill>
                          <a:schemeClr val="tx1"/>
                        </a:solidFill>
                      </a:endParaRPr>
                    </a:p>
                  </a:txBody>
                  <a:tcPr>
                    <a:noFill/>
                  </a:tcPr>
                </a:tc>
                <a:tc>
                  <a:txBody>
                    <a:bodyPr/>
                    <a:lstStyle/>
                    <a:p>
                      <a:pPr algn="l" rtl="0"/>
                      <a:r>
                        <a:rPr lang="en-US" dirty="0">
                          <a:solidFill>
                            <a:schemeClr val="tx1"/>
                          </a:solidFill>
                        </a:rPr>
                        <a:t>IV</a:t>
                      </a:r>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4103596570"/>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694155121"/>
                  </a:ext>
                </a:extLst>
              </a:tr>
            </a:tbl>
          </a:graphicData>
        </a:graphic>
      </p:graphicFrame>
    </p:spTree>
    <p:extLst>
      <p:ext uri="{BB962C8B-B14F-4D97-AF65-F5344CB8AC3E}">
        <p14:creationId xmlns:p14="http://schemas.microsoft.com/office/powerpoint/2010/main" val="261669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after we configure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208374" y="908224"/>
            <a:ext cx="8693426" cy="6797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Here is the item in physical items search, barcode AU44969 is on loan to Alicia Chen</a:t>
            </a:r>
            <a:endParaRPr lang="en-US" sz="2000" dirty="0"/>
          </a:p>
        </p:txBody>
      </p:sp>
      <p:pic>
        <p:nvPicPr>
          <p:cNvPr id="4" name="Picture 3">
            <a:extLst>
              <a:ext uri="{FF2B5EF4-FFF2-40B4-BE49-F238E27FC236}">
                <a16:creationId xmlns:a16="http://schemas.microsoft.com/office/drawing/2014/main" id="{216915B7-9BBF-43C4-A587-18619A167AF5}"/>
              </a:ext>
            </a:extLst>
          </p:cNvPr>
          <p:cNvPicPr>
            <a:picLocks noChangeAspect="1"/>
          </p:cNvPicPr>
          <p:nvPr/>
        </p:nvPicPr>
        <p:blipFill>
          <a:blip r:embed="rId2"/>
          <a:stretch>
            <a:fillRect/>
          </a:stretch>
        </p:blipFill>
        <p:spPr>
          <a:xfrm>
            <a:off x="79512" y="2409827"/>
            <a:ext cx="9000000" cy="2006250"/>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FB1C8B96-6880-4E53-9CAD-D20CCDC48D33}"/>
              </a:ext>
            </a:extLst>
          </p:cNvPr>
          <p:cNvCxnSpPr/>
          <p:nvPr/>
        </p:nvCxnSpPr>
        <p:spPr>
          <a:xfrm flipH="1">
            <a:off x="1868556" y="3869635"/>
            <a:ext cx="6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D69B7F3-8F0B-4D01-A56D-893CF69EC154}"/>
              </a:ext>
            </a:extLst>
          </p:cNvPr>
          <p:cNvCxnSpPr/>
          <p:nvPr/>
        </p:nvCxnSpPr>
        <p:spPr>
          <a:xfrm flipH="1">
            <a:off x="1888436" y="3346173"/>
            <a:ext cx="6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3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after we configure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6" name="Content Placeholder 5">
            <a:extLst>
              <a:ext uri="{FF2B5EF4-FFF2-40B4-BE49-F238E27FC236}">
                <a16:creationId xmlns:a16="http://schemas.microsoft.com/office/drawing/2014/main" id="{D3061C24-D854-4D45-83EC-3AB02F12DB9F}"/>
              </a:ext>
            </a:extLst>
          </p:cNvPr>
          <p:cNvSpPr>
            <a:spLocks noGrp="1"/>
          </p:cNvSpPr>
          <p:nvPr>
            <p:ph idx="1"/>
          </p:nvPr>
        </p:nvSpPr>
        <p:spPr>
          <a:xfrm>
            <a:off x="172278" y="752603"/>
            <a:ext cx="8693426" cy="1752058"/>
          </a:xfrm>
        </p:spPr>
        <p:txBody>
          <a:bodyPr>
            <a:normAutofit fontScale="92500" lnSpcReduction="10000"/>
          </a:bodyPr>
          <a:lstStyle/>
          <a:p>
            <a:r>
              <a:rPr lang="en-US" sz="2400" dirty="0"/>
              <a:t>From the Main Library circulation desk the item from the Education Library is returned</a:t>
            </a:r>
          </a:p>
          <a:p>
            <a:r>
              <a:rPr lang="en-US" sz="2400" dirty="0"/>
              <a:t>Last time we did this we got a message "The item’s destination is: Education Library".  Then the item went into transit, and then we had to scan it in again at the Education Library</a:t>
            </a:r>
            <a:endParaRPr lang="en-US" sz="1600" dirty="0"/>
          </a:p>
          <a:p>
            <a:endParaRPr lang="en-US" sz="2400" dirty="0"/>
          </a:p>
        </p:txBody>
      </p:sp>
      <p:pic>
        <p:nvPicPr>
          <p:cNvPr id="8" name="Picture 7">
            <a:extLst>
              <a:ext uri="{FF2B5EF4-FFF2-40B4-BE49-F238E27FC236}">
                <a16:creationId xmlns:a16="http://schemas.microsoft.com/office/drawing/2014/main" id="{C1B7EA0D-48BA-48D7-AEEB-C3DCA21478E8}"/>
              </a:ext>
            </a:extLst>
          </p:cNvPr>
          <p:cNvPicPr>
            <a:picLocks noChangeAspect="1"/>
          </p:cNvPicPr>
          <p:nvPr/>
        </p:nvPicPr>
        <p:blipFill>
          <a:blip r:embed="rId2"/>
          <a:stretch>
            <a:fillRect/>
          </a:stretch>
        </p:blipFill>
        <p:spPr>
          <a:xfrm>
            <a:off x="87089" y="2676085"/>
            <a:ext cx="9000000" cy="1482118"/>
          </a:xfrm>
          <a:prstGeom prst="rect">
            <a:avLst/>
          </a:prstGeom>
          <a:ln>
            <a:solidFill>
              <a:schemeClr val="accent1"/>
            </a:solidFill>
          </a:ln>
        </p:spPr>
      </p:pic>
      <p:sp>
        <p:nvSpPr>
          <p:cNvPr id="9" name="Rectangle 8">
            <a:extLst>
              <a:ext uri="{FF2B5EF4-FFF2-40B4-BE49-F238E27FC236}">
                <a16:creationId xmlns:a16="http://schemas.microsoft.com/office/drawing/2014/main" id="{740B4336-B801-414C-92F7-454082B0CEB1}"/>
              </a:ext>
            </a:extLst>
          </p:cNvPr>
          <p:cNvSpPr/>
          <p:nvPr/>
        </p:nvSpPr>
        <p:spPr>
          <a:xfrm>
            <a:off x="7297783" y="2676085"/>
            <a:ext cx="1789306" cy="345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0" name="Rectangle 9">
            <a:extLst>
              <a:ext uri="{FF2B5EF4-FFF2-40B4-BE49-F238E27FC236}">
                <a16:creationId xmlns:a16="http://schemas.microsoft.com/office/drawing/2014/main" id="{8713A37A-C60B-46B8-8770-387DB30FD888}"/>
              </a:ext>
            </a:extLst>
          </p:cNvPr>
          <p:cNvSpPr/>
          <p:nvPr/>
        </p:nvSpPr>
        <p:spPr>
          <a:xfrm>
            <a:off x="478972" y="3812414"/>
            <a:ext cx="1789306" cy="345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53249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after we configure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72278" y="809896"/>
            <a:ext cx="8693426" cy="149388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time  we did not get a message regarding the destination of the item.</a:t>
            </a:r>
          </a:p>
          <a:p>
            <a:r>
              <a:rPr lang="en-US" sz="2000" dirty="0"/>
              <a:t>We get an indication that it needs to be reshelved to the Reference Location and that the owning library is the Education Library</a:t>
            </a:r>
          </a:p>
          <a:p>
            <a:endParaRPr lang="en-US" sz="2000" dirty="0"/>
          </a:p>
        </p:txBody>
      </p:sp>
      <p:pic>
        <p:nvPicPr>
          <p:cNvPr id="3" name="Picture 2">
            <a:extLst>
              <a:ext uri="{FF2B5EF4-FFF2-40B4-BE49-F238E27FC236}">
                <a16:creationId xmlns:a16="http://schemas.microsoft.com/office/drawing/2014/main" id="{077B972D-F485-403B-976A-D3AEAB83E90F}"/>
              </a:ext>
            </a:extLst>
          </p:cNvPr>
          <p:cNvPicPr>
            <a:picLocks noChangeAspect="1"/>
          </p:cNvPicPr>
          <p:nvPr/>
        </p:nvPicPr>
        <p:blipFill>
          <a:blip r:embed="rId2"/>
          <a:stretch>
            <a:fillRect/>
          </a:stretch>
        </p:blipFill>
        <p:spPr>
          <a:xfrm>
            <a:off x="79512" y="2418516"/>
            <a:ext cx="9000000" cy="2354362"/>
          </a:xfrm>
          <a:prstGeom prst="rect">
            <a:avLst/>
          </a:prstGeom>
          <a:ln>
            <a:solidFill>
              <a:schemeClr val="accent1"/>
            </a:solidFill>
          </a:ln>
        </p:spPr>
      </p:pic>
      <p:sp>
        <p:nvSpPr>
          <p:cNvPr id="4" name="Rectangle 3">
            <a:extLst>
              <a:ext uri="{FF2B5EF4-FFF2-40B4-BE49-F238E27FC236}">
                <a16:creationId xmlns:a16="http://schemas.microsoft.com/office/drawing/2014/main" id="{22E8556E-9A15-4B73-BA52-C9484C7119DD}"/>
              </a:ext>
            </a:extLst>
          </p:cNvPr>
          <p:cNvSpPr/>
          <p:nvPr/>
        </p:nvSpPr>
        <p:spPr>
          <a:xfrm>
            <a:off x="5910470" y="4094920"/>
            <a:ext cx="795130" cy="583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Rectangle 7">
            <a:extLst>
              <a:ext uri="{FF2B5EF4-FFF2-40B4-BE49-F238E27FC236}">
                <a16:creationId xmlns:a16="http://schemas.microsoft.com/office/drawing/2014/main" id="{47883B45-CE96-47FD-ACCE-A018EB34CD26}"/>
              </a:ext>
            </a:extLst>
          </p:cNvPr>
          <p:cNvSpPr/>
          <p:nvPr/>
        </p:nvSpPr>
        <p:spPr>
          <a:xfrm>
            <a:off x="6911012" y="4075044"/>
            <a:ext cx="1040292" cy="583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90986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DD462B-55BD-4A7B-BB84-05315029D3ED}"/>
              </a:ext>
            </a:extLst>
          </p:cNvPr>
          <p:cNvPicPr>
            <a:picLocks noChangeAspect="1"/>
          </p:cNvPicPr>
          <p:nvPr/>
        </p:nvPicPr>
        <p:blipFill>
          <a:blip r:embed="rId2"/>
          <a:stretch>
            <a:fillRect/>
          </a:stretch>
        </p:blipFill>
        <p:spPr>
          <a:xfrm>
            <a:off x="0" y="2447253"/>
            <a:ext cx="9144000" cy="1963494"/>
          </a:xfrm>
          <a:prstGeom prst="rect">
            <a:avLst/>
          </a:prstGeom>
          <a:ln>
            <a:solidFill>
              <a:schemeClr val="accent1"/>
            </a:solidFill>
          </a:ln>
        </p:spPr>
      </p:pic>
      <p:sp>
        <p:nvSpPr>
          <p:cNvPr id="5" name="Title 4"/>
          <p:cNvSpPr>
            <a:spLocks noGrp="1"/>
          </p:cNvSpPr>
          <p:nvPr>
            <p:ph type="title"/>
          </p:nvPr>
        </p:nvSpPr>
        <p:spPr/>
        <p:txBody>
          <a:bodyPr/>
          <a:lstStyle/>
          <a:p>
            <a:r>
              <a:rPr lang="en-US" dirty="0"/>
              <a:t>Behavior after we configure the new definitions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72278" y="809896"/>
            <a:ext cx="8693426" cy="121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item is considered "in place" </a:t>
            </a:r>
            <a:r>
              <a:rPr lang="en-US" sz="2000" b="1" u="sng" dirty="0"/>
              <a:t>with no need to scan it in again</a:t>
            </a:r>
            <a:r>
              <a:rPr lang="en-US" sz="2000" dirty="0"/>
              <a:t>.</a:t>
            </a:r>
          </a:p>
          <a:p>
            <a:endParaRPr lang="en-US" sz="2000" dirty="0"/>
          </a:p>
        </p:txBody>
      </p:sp>
      <p:sp>
        <p:nvSpPr>
          <p:cNvPr id="4" name="Rectangle 3">
            <a:extLst>
              <a:ext uri="{FF2B5EF4-FFF2-40B4-BE49-F238E27FC236}">
                <a16:creationId xmlns:a16="http://schemas.microsoft.com/office/drawing/2014/main" id="{22E8556E-9A15-4B73-BA52-C9484C7119DD}"/>
              </a:ext>
            </a:extLst>
          </p:cNvPr>
          <p:cNvSpPr/>
          <p:nvPr/>
        </p:nvSpPr>
        <p:spPr>
          <a:xfrm>
            <a:off x="4174435" y="3429000"/>
            <a:ext cx="1391478" cy="281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24221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14044" y="752605"/>
            <a:ext cx="8282085" cy="5436160"/>
          </a:xfrm>
        </p:spPr>
        <p:txBody>
          <a:bodyPr>
            <a:normAutofit fontScale="92500" lnSpcReduction="10000"/>
          </a:bodyPr>
          <a:lstStyle/>
          <a:p>
            <a:r>
              <a:rPr lang="en-US" dirty="0"/>
              <a:t>It is possible to set relation rules between libraries, departments and circulation desks in order that "transit for reshelving" will not be required between certain libraries. </a:t>
            </a:r>
            <a:br>
              <a:rPr lang="en-US" dirty="0"/>
            </a:br>
            <a:endParaRPr lang="en-US" dirty="0"/>
          </a:p>
          <a:p>
            <a:r>
              <a:rPr lang="en-US" dirty="0"/>
              <a:t>This eliminates unnecessarily scanning in items between departments when items are not actually "transited".</a:t>
            </a:r>
          </a:p>
          <a:p>
            <a:endParaRPr lang="en-US" dirty="0"/>
          </a:p>
          <a:p>
            <a:r>
              <a:rPr lang="en-US" dirty="0"/>
              <a:t>This may occur for example when the libraries are close to each other.  It may also occur for any other reason whereby two libraries decide that after retuning at the circulation desk of one library it should be considered already "in place" in the destination library without scanning it in again. </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202895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14044" y="752605"/>
            <a:ext cx="8282085" cy="5436160"/>
          </a:xfrm>
        </p:spPr>
        <p:txBody>
          <a:bodyPr>
            <a:normAutofit/>
          </a:bodyPr>
          <a:lstStyle/>
          <a:p>
            <a:r>
              <a:rPr lang="en-US" dirty="0"/>
              <a:t>The "Transit for reshelving" rules do not effect other transit types, such as hold shelf, work order, and processing.</a:t>
            </a:r>
          </a:p>
          <a:p>
            <a:endParaRPr lang="en-US" dirty="0"/>
          </a:p>
          <a:p>
            <a:r>
              <a:rPr lang="en-US" dirty="0"/>
              <a:t>The default rule has no input parameter.  An output parameter is set to false to put all items into transit when reshelving.</a:t>
            </a:r>
          </a:p>
          <a:p>
            <a:endParaRPr lang="en-US" dirty="0"/>
          </a:p>
          <a:p>
            <a:r>
              <a:rPr lang="en-US" dirty="0"/>
              <a:t>Each rule can be either enabled or disabled. By default, each new rule is enabled.</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73347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14044" y="752605"/>
            <a:ext cx="8282085" cy="5436160"/>
          </a:xfrm>
        </p:spPr>
        <p:txBody>
          <a:bodyPr>
            <a:normAutofit/>
          </a:bodyPr>
          <a:lstStyle/>
          <a:p>
            <a:r>
              <a:rPr lang="en-US" dirty="0"/>
              <a:t>See also the On Line Help at </a:t>
            </a:r>
            <a:r>
              <a:rPr lang="en-US" dirty="0">
                <a:hlinkClick r:id="rId2"/>
              </a:rPr>
              <a:t>https://knowledge.exlibrisgroup.com/Alma/Product_Documentation/010Alma_Online_Help_(English)/030Fulfillment/080Configuring_Fulfillment/020Library#Configuring_Reshelve_Without_Transit_Rules</a:t>
            </a:r>
            <a:r>
              <a:rPr lang="en-US" dirty="0"/>
              <a:t> </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117482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3230935548"/>
              </p:ext>
            </p:extLst>
          </p:nvPr>
        </p:nvGraphicFramePr>
        <p:xfrm>
          <a:off x="339635" y="996405"/>
          <a:ext cx="8577942" cy="4603208"/>
        </p:xfrm>
        <a:graphic>
          <a:graphicData uri="http://schemas.openxmlformats.org/drawingml/2006/table">
            <a:tbl>
              <a:tblPr rtl="1" firstRow="1" bandRow="1">
                <a:tableStyleId>{5C22544A-7EE6-4342-B048-85BDC9FD1C3A}</a:tableStyleId>
              </a:tblPr>
              <a:tblGrid>
                <a:gridCol w="8020594">
                  <a:extLst>
                    <a:ext uri="{9D8B030D-6E8A-4147-A177-3AD203B41FA5}">
                      <a16:colId xmlns:a16="http://schemas.microsoft.com/office/drawing/2014/main" val="1056406039"/>
                    </a:ext>
                  </a:extLst>
                </a:gridCol>
                <a:gridCol w="557348">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Introduction</a:t>
                      </a:r>
                      <a:endParaRPr lang="he-IL" b="0" dirty="0">
                        <a:solidFill>
                          <a:schemeClr val="tx1"/>
                        </a:solidFill>
                      </a:endParaRPr>
                    </a:p>
                  </a:txBody>
                  <a:tcPr>
                    <a:noFill/>
                  </a:tcPr>
                </a:tc>
                <a:tc>
                  <a:txBody>
                    <a:bodyPr/>
                    <a:lstStyle/>
                    <a:p>
                      <a:pPr algn="l" rtl="0"/>
                      <a:r>
                        <a:rPr lang="en-US" b="0" dirty="0">
                          <a:solidFill>
                            <a:schemeClr val="tx1"/>
                          </a:solidFill>
                        </a:rPr>
                        <a:t>I</a:t>
                      </a:r>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algn="l" rtl="0"/>
                      <a:r>
                        <a:rPr lang="en-US" b="1" dirty="0">
                          <a:solidFill>
                            <a:schemeClr val="tx1"/>
                          </a:solidFill>
                        </a:rPr>
                        <a:t>Behavior before we configure the new definitions</a:t>
                      </a:r>
                      <a:endParaRPr lang="he-IL" b="1" dirty="0">
                        <a:solidFill>
                          <a:schemeClr val="tx1"/>
                        </a:solidFill>
                      </a:endParaRPr>
                    </a:p>
                  </a:txBody>
                  <a:tcPr>
                    <a:noFill/>
                  </a:tcPr>
                </a:tc>
                <a:tc>
                  <a:txBody>
                    <a:bodyPr/>
                    <a:lstStyle/>
                    <a:p>
                      <a:pPr algn="l" rtl="0"/>
                      <a:r>
                        <a:rPr lang="en-US" dirty="0">
                          <a:solidFill>
                            <a:schemeClr val="tx1"/>
                          </a:solidFill>
                        </a:rPr>
                        <a:t>II</a:t>
                      </a:r>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Configuring the new definitions</a:t>
                      </a:r>
                      <a:endParaRPr lang="he-IL" dirty="0">
                        <a:solidFill>
                          <a:schemeClr val="tx1"/>
                        </a:solidFill>
                      </a:endParaRPr>
                    </a:p>
                  </a:txBody>
                  <a:tcPr>
                    <a:noFill/>
                  </a:tcPr>
                </a:tc>
                <a:tc>
                  <a:txBody>
                    <a:bodyPr/>
                    <a:lstStyle/>
                    <a:p>
                      <a:pPr algn="l" rtl="0"/>
                      <a:r>
                        <a:rPr lang="en-US" dirty="0">
                          <a:solidFill>
                            <a:schemeClr val="tx1"/>
                          </a:solidFill>
                        </a:rPr>
                        <a:t>III</a:t>
                      </a:r>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algn="l" rtl="0"/>
                      <a:r>
                        <a:rPr lang="en-US" dirty="0"/>
                        <a:t>Behavior after we configure the new definitions</a:t>
                      </a:r>
                      <a:endParaRPr lang="he-IL" dirty="0">
                        <a:solidFill>
                          <a:schemeClr val="tx1"/>
                        </a:solidFill>
                      </a:endParaRPr>
                    </a:p>
                  </a:txBody>
                  <a:tcPr>
                    <a:noFill/>
                  </a:tcPr>
                </a:tc>
                <a:tc>
                  <a:txBody>
                    <a:bodyPr/>
                    <a:lstStyle/>
                    <a:p>
                      <a:pPr algn="l" rtl="0"/>
                      <a:r>
                        <a:rPr lang="en-US" dirty="0">
                          <a:solidFill>
                            <a:schemeClr val="tx1"/>
                          </a:solidFill>
                        </a:rPr>
                        <a:t>IV</a:t>
                      </a:r>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r h="575401">
                <a:tc>
                  <a:txBody>
                    <a:bodyPr/>
                    <a:lstStyle/>
                    <a:p>
                      <a:pPr algn="l" rtl="0"/>
                      <a:endParaRPr lang="he-IL">
                        <a:solidFill>
                          <a:schemeClr val="tx1"/>
                        </a:solidFill>
                      </a:endParaRPr>
                    </a:p>
                  </a:txBody>
                  <a:tcPr>
                    <a:noFill/>
                  </a:tcPr>
                </a:tc>
                <a:tc>
                  <a:txBody>
                    <a:bodyPr/>
                    <a:lstStyle/>
                    <a:p>
                      <a:pPr algn="l" rtl="0"/>
                      <a:endParaRPr lang="he-IL">
                        <a:solidFill>
                          <a:schemeClr val="tx1"/>
                        </a:solidFill>
                      </a:endParaRPr>
                    </a:p>
                  </a:txBody>
                  <a:tcPr>
                    <a:noFill/>
                  </a:tcPr>
                </a:tc>
                <a:extLst>
                  <a:ext uri="{0D108BD9-81ED-4DB2-BD59-A6C34878D82A}">
                    <a16:rowId xmlns:a16="http://schemas.microsoft.com/office/drawing/2014/main" val="4103596570"/>
                  </a:ext>
                </a:extLst>
              </a:tr>
              <a:tr h="575401">
                <a:tc>
                  <a:txBody>
                    <a:bodyPr/>
                    <a:lstStyle/>
                    <a:p>
                      <a:pPr algn="l" rtl="0"/>
                      <a:endParaRPr lang="he-IL">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694155121"/>
                  </a:ext>
                </a:extLst>
              </a:tr>
            </a:tbl>
          </a:graphicData>
        </a:graphic>
      </p:graphicFrame>
    </p:spTree>
    <p:extLst>
      <p:ext uri="{BB962C8B-B14F-4D97-AF65-F5344CB8AC3E}">
        <p14:creationId xmlns:p14="http://schemas.microsoft.com/office/powerpoint/2010/main" val="45721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Behavior before we configure the new definitions</a:t>
            </a:r>
          </a:p>
        </p:txBody>
      </p:sp>
      <p:sp>
        <p:nvSpPr>
          <p:cNvPr id="6" name="Content Placeholder 5"/>
          <p:cNvSpPr>
            <a:spLocks noGrp="1"/>
          </p:cNvSpPr>
          <p:nvPr>
            <p:ph idx="1"/>
          </p:nvPr>
        </p:nvSpPr>
        <p:spPr>
          <a:xfrm>
            <a:off x="414044" y="752605"/>
            <a:ext cx="8282085" cy="1267784"/>
          </a:xfrm>
        </p:spPr>
        <p:txBody>
          <a:bodyPr>
            <a:normAutofit/>
          </a:bodyPr>
          <a:lstStyle/>
          <a:p>
            <a:r>
              <a:rPr lang="en-US" sz="2400" dirty="0"/>
              <a:t>Item barcode AU44969 title "When French women cook : a gastronomic memoir / by Madeleine M. </a:t>
            </a:r>
            <a:r>
              <a:rPr lang="en-US" sz="2400" dirty="0" err="1"/>
              <a:t>Kamman</a:t>
            </a:r>
            <a:r>
              <a:rPr lang="en-US" sz="2400" dirty="0"/>
              <a:t> with introduction by Elia Zafrani" belongs to the Education Library</a:t>
            </a:r>
            <a:endParaRPr lang="en-US" sz="2000" dirty="0"/>
          </a:p>
          <a:p>
            <a:pPr marL="514350" indent="-514350">
              <a:buFont typeface="+mj-lt"/>
              <a:buAutoNum type="arabicPeriod"/>
            </a:pPr>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pic>
        <p:nvPicPr>
          <p:cNvPr id="3" name="Picture 2">
            <a:extLst>
              <a:ext uri="{FF2B5EF4-FFF2-40B4-BE49-F238E27FC236}">
                <a16:creationId xmlns:a16="http://schemas.microsoft.com/office/drawing/2014/main" id="{C70A56A6-7CDA-417D-B19F-1476EDC8C632}"/>
              </a:ext>
            </a:extLst>
          </p:cNvPr>
          <p:cNvPicPr>
            <a:picLocks noChangeAspect="1"/>
          </p:cNvPicPr>
          <p:nvPr/>
        </p:nvPicPr>
        <p:blipFill>
          <a:blip r:embed="rId2"/>
          <a:stretch>
            <a:fillRect/>
          </a:stretch>
        </p:blipFill>
        <p:spPr>
          <a:xfrm>
            <a:off x="257175" y="2495550"/>
            <a:ext cx="8629650" cy="1866900"/>
          </a:xfrm>
          <a:prstGeom prst="rect">
            <a:avLst/>
          </a:prstGeom>
          <a:ln>
            <a:solidFill>
              <a:schemeClr val="accent1"/>
            </a:solidFill>
          </a:ln>
        </p:spPr>
      </p:pic>
      <p:sp>
        <p:nvSpPr>
          <p:cNvPr id="4" name="Rectangle 3">
            <a:extLst>
              <a:ext uri="{FF2B5EF4-FFF2-40B4-BE49-F238E27FC236}">
                <a16:creationId xmlns:a16="http://schemas.microsoft.com/office/drawing/2014/main" id="{3F44BAF6-EEE7-4B9B-A573-DF3440096EE9}"/>
              </a:ext>
            </a:extLst>
          </p:cNvPr>
          <p:cNvSpPr/>
          <p:nvPr/>
        </p:nvSpPr>
        <p:spPr>
          <a:xfrm>
            <a:off x="1045029" y="3431177"/>
            <a:ext cx="1706880" cy="217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428159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414044" y="752605"/>
            <a:ext cx="8282085" cy="510138"/>
          </a:xfrm>
        </p:spPr>
        <p:txBody>
          <a:bodyPr>
            <a:normAutofit/>
          </a:bodyPr>
          <a:lstStyle/>
          <a:p>
            <a:r>
              <a:rPr lang="en-US" sz="2400" dirty="0"/>
              <a:t>The item is currently on loan to Alicia Chen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3" name="Picture 2">
            <a:extLst>
              <a:ext uri="{FF2B5EF4-FFF2-40B4-BE49-F238E27FC236}">
                <a16:creationId xmlns:a16="http://schemas.microsoft.com/office/drawing/2014/main" id="{B61B8F6C-AA65-42BE-B05C-7C0BDE28F581}"/>
              </a:ext>
            </a:extLst>
          </p:cNvPr>
          <p:cNvPicPr>
            <a:picLocks noChangeAspect="1"/>
          </p:cNvPicPr>
          <p:nvPr/>
        </p:nvPicPr>
        <p:blipFill>
          <a:blip r:embed="rId2"/>
          <a:stretch>
            <a:fillRect/>
          </a:stretch>
        </p:blipFill>
        <p:spPr>
          <a:xfrm>
            <a:off x="60962" y="1520839"/>
            <a:ext cx="9000000" cy="3756226"/>
          </a:xfrm>
          <a:prstGeom prst="rect">
            <a:avLst/>
          </a:prstGeom>
          <a:ln>
            <a:solidFill>
              <a:schemeClr val="accent1"/>
            </a:solidFill>
          </a:ln>
        </p:spPr>
      </p:pic>
      <p:sp>
        <p:nvSpPr>
          <p:cNvPr id="4" name="Rectangle 3">
            <a:extLst>
              <a:ext uri="{FF2B5EF4-FFF2-40B4-BE49-F238E27FC236}">
                <a16:creationId xmlns:a16="http://schemas.microsoft.com/office/drawing/2014/main" id="{E20444AC-58D0-4116-821E-5F7047B17D5E}"/>
              </a:ext>
            </a:extLst>
          </p:cNvPr>
          <p:cNvSpPr/>
          <p:nvPr/>
        </p:nvSpPr>
        <p:spPr>
          <a:xfrm>
            <a:off x="4241074" y="4937760"/>
            <a:ext cx="557349" cy="191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1DDAFBA4-1E87-4DAC-8A3F-9A7B33571A7A}"/>
              </a:ext>
            </a:extLst>
          </p:cNvPr>
          <p:cNvSpPr/>
          <p:nvPr/>
        </p:nvSpPr>
        <p:spPr>
          <a:xfrm>
            <a:off x="414044" y="2943497"/>
            <a:ext cx="491647" cy="348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8708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before we configure the new definitions</a:t>
            </a:r>
          </a:p>
        </p:txBody>
      </p:sp>
      <p:sp>
        <p:nvSpPr>
          <p:cNvPr id="6" name="Content Placeholder 5"/>
          <p:cNvSpPr>
            <a:spLocks noGrp="1"/>
          </p:cNvSpPr>
          <p:nvPr>
            <p:ph idx="1"/>
          </p:nvPr>
        </p:nvSpPr>
        <p:spPr>
          <a:xfrm>
            <a:off x="172278" y="752604"/>
            <a:ext cx="8693426" cy="787152"/>
          </a:xfrm>
        </p:spPr>
        <p:txBody>
          <a:bodyPr>
            <a:normAutofit lnSpcReduction="10000"/>
          </a:bodyPr>
          <a:lstStyle/>
          <a:p>
            <a:r>
              <a:rPr lang="en-US" sz="2400" dirty="0"/>
              <a:t>From the Main Library circulation desk the item from the Education Library is returned</a:t>
            </a:r>
            <a:endParaRPr lang="en-US" sz="1600" dirty="0"/>
          </a:p>
          <a:p>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4" name="Picture 3">
            <a:extLst>
              <a:ext uri="{FF2B5EF4-FFF2-40B4-BE49-F238E27FC236}">
                <a16:creationId xmlns:a16="http://schemas.microsoft.com/office/drawing/2014/main" id="{2FF13D44-9E30-4A81-B01D-6520E2D717CF}"/>
              </a:ext>
            </a:extLst>
          </p:cNvPr>
          <p:cNvPicPr>
            <a:picLocks noChangeAspect="1"/>
          </p:cNvPicPr>
          <p:nvPr/>
        </p:nvPicPr>
        <p:blipFill>
          <a:blip r:embed="rId2"/>
          <a:stretch>
            <a:fillRect/>
          </a:stretch>
        </p:blipFill>
        <p:spPr>
          <a:xfrm>
            <a:off x="87089" y="2676085"/>
            <a:ext cx="9000000" cy="1482118"/>
          </a:xfrm>
          <a:prstGeom prst="rect">
            <a:avLst/>
          </a:prstGeom>
          <a:ln>
            <a:solidFill>
              <a:schemeClr val="accent1"/>
            </a:solidFill>
          </a:ln>
        </p:spPr>
      </p:pic>
      <p:sp>
        <p:nvSpPr>
          <p:cNvPr id="7" name="Rectangle 6">
            <a:extLst>
              <a:ext uri="{FF2B5EF4-FFF2-40B4-BE49-F238E27FC236}">
                <a16:creationId xmlns:a16="http://schemas.microsoft.com/office/drawing/2014/main" id="{8C340F81-5AAF-4BC4-B51D-8B289AA94B3C}"/>
              </a:ext>
            </a:extLst>
          </p:cNvPr>
          <p:cNvSpPr/>
          <p:nvPr/>
        </p:nvSpPr>
        <p:spPr>
          <a:xfrm>
            <a:off x="7297783" y="2676085"/>
            <a:ext cx="1789306" cy="345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Rectangle 7">
            <a:extLst>
              <a:ext uri="{FF2B5EF4-FFF2-40B4-BE49-F238E27FC236}">
                <a16:creationId xmlns:a16="http://schemas.microsoft.com/office/drawing/2014/main" id="{D61A1C2B-8D95-43B2-A841-A5F5F9185BD1}"/>
              </a:ext>
            </a:extLst>
          </p:cNvPr>
          <p:cNvSpPr/>
          <p:nvPr/>
        </p:nvSpPr>
        <p:spPr>
          <a:xfrm>
            <a:off x="478972" y="3812414"/>
            <a:ext cx="1789306" cy="345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252303497"/>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9588</TotalTime>
  <Words>637</Words>
  <Application>Microsoft Office PowerPoint</Application>
  <PresentationFormat>On-screen Show (4:3)</PresentationFormat>
  <Paragraphs>109</Paragraphs>
  <Slides>23</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23</vt:i4>
      </vt:variant>
    </vt:vector>
  </HeadingPairs>
  <TitlesOfParts>
    <vt:vector size="33" baseType="lpstr">
      <vt:lpstr>Arial</vt:lpstr>
      <vt:lpstr>Calibri</vt:lpstr>
      <vt:lpstr>Calibri Light</vt:lpstr>
      <vt:lpstr>1_Ex Libris Template</vt:lpstr>
      <vt:lpstr>2_Ex Libris Primo</vt:lpstr>
      <vt:lpstr>3_Ex Libris Alma</vt:lpstr>
      <vt:lpstr>4_Ex Libris Voyager</vt:lpstr>
      <vt:lpstr>5_Ex Libris Rosetta</vt:lpstr>
      <vt:lpstr>6_Ex Libris Aleph</vt:lpstr>
      <vt:lpstr>7_Ex Libris campusM</vt:lpstr>
      <vt:lpstr>Transit for Reshelving Rules and "no transit"</vt:lpstr>
      <vt:lpstr>Contents</vt:lpstr>
      <vt:lpstr>Introduction</vt:lpstr>
      <vt:lpstr>Introduction</vt:lpstr>
      <vt:lpstr>Introduction</vt:lpstr>
      <vt:lpstr>Contents</vt:lpstr>
      <vt:lpstr>Behavior before we configure the new definitions</vt:lpstr>
      <vt:lpstr>Behavior before we configure the new definitions</vt:lpstr>
      <vt:lpstr>Behavior before we configure the new definitions</vt:lpstr>
      <vt:lpstr>Behavior before we configure the new definitions</vt:lpstr>
      <vt:lpstr>Behavior before we configure the new definitions</vt:lpstr>
      <vt:lpstr>Behavior before we configure the new definitions</vt:lpstr>
      <vt:lpstr>Behavior before we configure the new definitions</vt:lpstr>
      <vt:lpstr>Behavior before we configure the new definitions</vt:lpstr>
      <vt:lpstr>Contents</vt:lpstr>
      <vt:lpstr>Configuring the new definitions</vt:lpstr>
      <vt:lpstr>Configuring the new definitions</vt:lpstr>
      <vt:lpstr>Contents</vt:lpstr>
      <vt:lpstr>Behavior after we configure the new definitions</vt:lpstr>
      <vt:lpstr>Behavior after we configure the new definitions</vt:lpstr>
      <vt:lpstr>Behavior after we configure the new definitions</vt:lpstr>
      <vt:lpstr>Behavior after we configure the new definitions</vt:lpstr>
      <vt:lpstr>Behavior after we configure the new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566</cp:revision>
  <cp:lastPrinted>2015-10-14T02:56:41Z</cp:lastPrinted>
  <dcterms:created xsi:type="dcterms:W3CDTF">2015-04-14T20:14:13Z</dcterms:created>
  <dcterms:modified xsi:type="dcterms:W3CDTF">2019-01-23T09:31:45Z</dcterms:modified>
</cp:coreProperties>
</file>